
<file path=[Content_Types].xml><?xml version="1.0" encoding="utf-8"?>
<Types xmlns="http://schemas.openxmlformats.org/package/2006/content-types">
  <Override PartName="/ppt/slides/slide5.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6" r:id="rId2"/>
    <p:sldId id="259" r:id="rId3"/>
    <p:sldId id="275" r:id="rId4"/>
    <p:sldId id="276" r:id="rId5"/>
    <p:sldId id="27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5836"/>
    <a:srgbClr val="293315"/>
    <a:srgbClr val="2E7E49"/>
    <a:srgbClr val="FFFFB3"/>
    <a:srgbClr val="B5FDEC"/>
    <a:srgbClr val="FFFFAB"/>
    <a:srgbClr val="FFFF79"/>
    <a:srgbClr val="7ED099"/>
    <a:srgbClr val="91B44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0" autoAdjust="0"/>
  </p:normalViewPr>
  <p:slideViewPr>
    <p:cSldViewPr>
      <p:cViewPr>
        <p:scale>
          <a:sx n="90" d="100"/>
          <a:sy n="90" d="100"/>
        </p:scale>
        <p:origin x="-100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1896" y="8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FD18A272-711C-4106-BDE5-76376A37B313}" type="datetimeFigureOut">
              <a:rPr lang="fa-IR" smtClean="0"/>
              <a:pPr/>
              <a:t>03/09/1437</a:t>
            </a:fld>
            <a:endParaRPr lang="fa-IR"/>
          </a:p>
        </p:txBody>
      </p:sp>
      <p:sp>
        <p:nvSpPr>
          <p:cNvPr id="4" name="Footer Placeholder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10C3C886-B7BF-41B0-9A26-8F4A775BFB8C}" type="slidenum">
              <a:rPr lang="fa-IR" smtClean="0"/>
              <a:pPr/>
              <a:t>‹#›</a:t>
            </a:fld>
            <a:endParaRPr lang="fa-IR"/>
          </a:p>
        </p:txBody>
      </p:sp>
    </p:spTree>
    <p:extLst>
      <p:ext uri="{BB962C8B-B14F-4D97-AF65-F5344CB8AC3E}">
        <p14:creationId xmlns:p14="http://schemas.microsoft.com/office/powerpoint/2010/main" xmlns="" val="143146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5F0C209D-37E6-476D-9505-0A97D3F01881}" type="datetimeFigureOut">
              <a:rPr lang="fa-IR" smtClean="0"/>
              <a:pPr/>
              <a:t>03/09/1437</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7140171-2911-45CA-B893-FA9B77E82F2C}" type="slidenum">
              <a:rPr lang="fa-IR" smtClean="0"/>
              <a:pPr/>
              <a:t>‹#›</a:t>
            </a:fld>
            <a:endParaRPr lang="fa-IR"/>
          </a:p>
        </p:txBody>
      </p:sp>
    </p:spTree>
    <p:extLst>
      <p:ext uri="{BB962C8B-B14F-4D97-AF65-F5344CB8AC3E}">
        <p14:creationId xmlns:p14="http://schemas.microsoft.com/office/powerpoint/2010/main" xmlns="" val="323705310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6"/>
          <p:cNvSpPr>
            <a:spLocks noGrp="1"/>
          </p:cNvSpPr>
          <p:nvPr>
            <p:ph type="dt" sz="half" idx="10"/>
          </p:nvPr>
        </p:nvSpPr>
        <p:spPr/>
        <p:txBody>
          <a:bodyPr/>
          <a:lstStyle/>
          <a:p>
            <a:r>
              <a:rPr lang="fa-IR" smtClean="0"/>
              <a:t>آبان 94</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sz="1200" b="1">
                <a:solidFill>
                  <a:schemeClr val="tx1"/>
                </a:solidFill>
              </a:defRPr>
            </a:lvl1pPr>
          </a:lstStyle>
          <a:p>
            <a:r>
              <a:rPr lang="fa-IR" dirty="0" smtClean="0"/>
              <a:t>کلیه حقوق متعلق به شرکت امکو ایران می باشد</a:t>
            </a:r>
            <a:endParaRPr lang="en-US" dirty="0" smtClean="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alpha val="0"/>
              </a:srgbClr>
            </a:gs>
            <a:gs pos="60000">
              <a:srgbClr val="9CB86E">
                <a:alpha val="33000"/>
              </a:srgbClr>
            </a:gs>
            <a:gs pos="77000">
              <a:srgbClr val="156B13">
                <a:alpha val="41000"/>
              </a:srgb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43192" y="6525344"/>
            <a:ext cx="2133600" cy="203052"/>
          </a:xfrm>
          <a:prstGeom prst="rect">
            <a:avLst/>
          </a:prstGeom>
        </p:spPr>
        <p:txBody>
          <a:bodyPr vert="horz" lIns="91440" tIns="45720" rIns="91440" bIns="45720" rtlCol="0" anchor="ctr"/>
          <a:lstStyle>
            <a:lvl1pPr algn="l">
              <a:defRPr sz="1100">
                <a:solidFill>
                  <a:schemeClr val="tx1">
                    <a:tint val="75000"/>
                  </a:schemeClr>
                </a:solidFill>
              </a:defRPr>
            </a:lvl1pPr>
          </a:lstStyle>
          <a:p>
            <a:r>
              <a:rPr lang="fa-IR" dirty="0" smtClean="0"/>
              <a:t>آبان 94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019800" y="6356350"/>
            <a:ext cx="2667000" cy="365125"/>
          </a:xfrm>
          <a:prstGeom prst="rect">
            <a:avLst/>
          </a:prstGeom>
        </p:spPr>
        <p:txBody>
          <a:bodyPr vert="horz" lIns="91440" tIns="45720" rIns="91440" bIns="45720" rtlCol="0" anchor="ctr"/>
          <a:lstStyle>
            <a:lvl1pPr marL="0" marR="0" indent="0" algn="r" defTabSz="914400" rtl="0" eaLnBrk="1" fontAlgn="auto" latinLnBrk="0" hangingPunct="1">
              <a:lnSpc>
                <a:spcPct val="100000"/>
              </a:lnSpc>
              <a:spcBef>
                <a:spcPts val="0"/>
              </a:spcBef>
              <a:spcAft>
                <a:spcPts val="0"/>
              </a:spcAft>
              <a:buClrTx/>
              <a:buSzTx/>
              <a:buFontTx/>
              <a:buNone/>
              <a:tabLst/>
              <a:defRPr sz="1100">
                <a:solidFill>
                  <a:schemeClr val="tx1"/>
                </a:solidFill>
                <a:cs typeface="B Nazanin" panose="00000400000000000000" pitchFamily="2" charset="-78"/>
              </a:defRPr>
            </a:lvl1pPr>
          </a:lstStyle>
          <a:p>
            <a:r>
              <a:rPr lang="fa-IR" dirty="0" smtClean="0"/>
              <a:t>کلیه حقوق متعلق به شرکت امکو ایران می باشد</a:t>
            </a:r>
            <a:endParaRPr lang="en-US" dirty="0" smtClean="0"/>
          </a:p>
          <a:p>
            <a:endParaRPr lang="en-US" sz="1050" dirty="0"/>
          </a:p>
        </p:txBody>
      </p:sp>
    </p:spTree>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xmlns="" val="1432375899"/>
              </p:ext>
            </p:extLst>
          </p:nvPr>
        </p:nvGraphicFramePr>
        <p:xfrm>
          <a:off x="0" y="6477000"/>
          <a:ext cx="9144000" cy="332616"/>
        </p:xfrm>
        <a:graphic>
          <a:graphicData uri="http://schemas.openxmlformats.org/drawingml/2006/table">
            <a:tbl>
              <a:tblPr rtl="1" firstRow="1" bandRow="1">
                <a:tableStyleId>{0505E3EF-67EA-436B-97B2-0124C06EBD24}</a:tableStyleId>
              </a:tblPr>
              <a:tblGrid>
                <a:gridCol w="9144000"/>
              </a:tblGrid>
              <a:tr h="332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cs typeface="B Lotus" pitchFamily="2" charset="-78"/>
                        </a:rPr>
                        <a:t>                                  © EMCO Iran / </a:t>
                      </a:r>
                      <a:r>
                        <a:rPr lang="en-US" sz="1000" dirty="0" smtClean="0">
                          <a:cs typeface="B Lotus" pitchFamily="2" charset="-78"/>
                        </a:rPr>
                        <a:t>All Right</a:t>
                      </a:r>
                      <a:r>
                        <a:rPr lang="en-US" sz="1000" baseline="0" dirty="0" smtClean="0">
                          <a:cs typeface="B Lotus" pitchFamily="2" charset="-78"/>
                        </a:rPr>
                        <a:t>s Reserved                                                                                                                                                                                         2015</a:t>
                      </a:r>
                      <a:endParaRPr lang="en-US" sz="1000" dirty="0" smtClean="0">
                        <a:solidFill>
                          <a:schemeClr val="bg1"/>
                        </a:solidFill>
                        <a:cs typeface="B Lotus" pitchFamily="2" charset="-78"/>
                      </a:endParaRPr>
                    </a:p>
                  </a:txBody>
                  <a:tcPr/>
                </a:tc>
              </a:tr>
            </a:tbl>
          </a:graphicData>
        </a:graphic>
      </p:graphicFrame>
      <p:sp>
        <p:nvSpPr>
          <p:cNvPr id="4" name="TextBox 3"/>
          <p:cNvSpPr txBox="1"/>
          <p:nvPr/>
        </p:nvSpPr>
        <p:spPr>
          <a:xfrm>
            <a:off x="179512" y="260648"/>
            <a:ext cx="648072" cy="6336704"/>
          </a:xfrm>
          <a:prstGeom prst="rect">
            <a:avLst/>
          </a:prstGeom>
          <a:solidFill>
            <a:srgbClr val="2E7E49"/>
          </a:solidFill>
          <a:ln w="76200">
            <a:solidFill>
              <a:srgbClr val="3A5836"/>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9" name="TextBox 8"/>
          <p:cNvSpPr txBox="1"/>
          <p:nvPr/>
        </p:nvSpPr>
        <p:spPr>
          <a:xfrm>
            <a:off x="990600" y="1746409"/>
            <a:ext cx="3200400" cy="2215991"/>
          </a:xfrm>
          <a:prstGeom prst="rect">
            <a:avLst/>
          </a:prstGeom>
          <a:noFill/>
        </p:spPr>
        <p:txBody>
          <a:bodyPr wrap="square" rtlCol="0">
            <a:spAutoFit/>
          </a:bodyPr>
          <a:lstStyle/>
          <a:p>
            <a:pPr algn="r" rtl="1"/>
            <a:r>
              <a:rPr lang="fa-IR" sz="13800" dirty="0" smtClean="0">
                <a:ln>
                  <a:solidFill>
                    <a:srgbClr val="293315"/>
                  </a:solidFill>
                </a:ln>
                <a:solidFill>
                  <a:srgbClr val="293315"/>
                </a:solidFill>
                <a:latin typeface="IranNastaliq" pitchFamily="18" charset="0"/>
                <a:cs typeface="IranNastaliq" pitchFamily="18" charset="0"/>
              </a:rPr>
              <a:t>امکو ایران</a:t>
            </a:r>
            <a:endParaRPr lang="en-US" sz="13800" dirty="0">
              <a:ln>
                <a:solidFill>
                  <a:srgbClr val="293315"/>
                </a:solidFill>
              </a:ln>
              <a:solidFill>
                <a:srgbClr val="293315"/>
              </a:solidFill>
              <a:latin typeface="IranNastaliq" pitchFamily="18" charset="0"/>
              <a:cs typeface="IranNastaliq" pitchFamily="18" charset="0"/>
            </a:endParaRPr>
          </a:p>
        </p:txBody>
      </p:sp>
      <p:sp>
        <p:nvSpPr>
          <p:cNvPr id="7" name="TextBox 6"/>
          <p:cNvSpPr txBox="1"/>
          <p:nvPr/>
        </p:nvSpPr>
        <p:spPr>
          <a:xfrm>
            <a:off x="1295400" y="3787914"/>
            <a:ext cx="3200400" cy="707886"/>
          </a:xfrm>
          <a:prstGeom prst="rect">
            <a:avLst/>
          </a:prstGeom>
          <a:noFill/>
        </p:spPr>
        <p:txBody>
          <a:bodyPr wrap="square" rtlCol="0">
            <a:spAutoFit/>
          </a:bodyPr>
          <a:lstStyle/>
          <a:p>
            <a:r>
              <a:rPr lang="en-US" sz="4000" b="1" dirty="0" smtClean="0">
                <a:ln w="12700">
                  <a:solidFill>
                    <a:srgbClr val="293315"/>
                  </a:solidFill>
                </a:ln>
                <a:solidFill>
                  <a:srgbClr val="293315"/>
                </a:solidFill>
                <a:latin typeface="Times New Roman" pitchFamily="18" charset="0"/>
                <a:cs typeface="Times New Roman" pitchFamily="18" charset="0"/>
              </a:rPr>
              <a:t>EMCO IRAN</a:t>
            </a:r>
            <a:endParaRPr lang="en-US" sz="4000" b="1" dirty="0">
              <a:ln w="12700">
                <a:solidFill>
                  <a:srgbClr val="293315"/>
                </a:solidFill>
              </a:ln>
              <a:solidFill>
                <a:srgbClr val="293315"/>
              </a:solidFill>
              <a:latin typeface="Times New Roman" pitchFamily="18" charset="0"/>
              <a:cs typeface="Times New Roman" pitchFamily="18" charset="0"/>
            </a:endParaRPr>
          </a:p>
        </p:txBody>
      </p:sp>
      <p:pic>
        <p:nvPicPr>
          <p:cNvPr id="2" name="Picture 2" descr="C:\Users\Noori\Desktop\111.jpg"/>
          <p:cNvPicPr>
            <a:picLocks noChangeAspect="1" noChangeArrowheads="1"/>
          </p:cNvPicPr>
          <p:nvPr/>
        </p:nvPicPr>
        <p:blipFill>
          <a:blip r:embed="rId2" cstate="print"/>
          <a:srcRect/>
          <a:stretch>
            <a:fillRect/>
          </a:stretch>
        </p:blipFill>
        <p:spPr bwMode="auto">
          <a:xfrm>
            <a:off x="4648200" y="1143000"/>
            <a:ext cx="3516313" cy="352266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43000" y="322719"/>
            <a:ext cx="7632848" cy="4524315"/>
          </a:xfrm>
          <a:prstGeom prst="rect">
            <a:avLst/>
          </a:prstGeom>
          <a:noFill/>
          <a:ln>
            <a:noFill/>
          </a:ln>
        </p:spPr>
        <p:txBody>
          <a:bodyPr wrap="square" rtlCol="1">
            <a:spAutoFit/>
          </a:bodyPr>
          <a:lstStyle/>
          <a:p>
            <a:pPr algn="just" rtl="1"/>
            <a:endParaRPr lang="fa-IR" sz="2400" dirty="0" smtClean="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p:txBody>
      </p:sp>
      <p:graphicFrame>
        <p:nvGraphicFramePr>
          <p:cNvPr id="12" name="Table 11"/>
          <p:cNvGraphicFramePr>
            <a:graphicFrameLocks noGrp="1"/>
          </p:cNvGraphicFramePr>
          <p:nvPr>
            <p:extLst>
              <p:ext uri="{D42A27DB-BD31-4B8C-83A1-F6EECF244321}">
                <p14:modId xmlns:p14="http://schemas.microsoft.com/office/powerpoint/2010/main" xmlns="" val="2420341044"/>
              </p:ext>
            </p:extLst>
          </p:nvPr>
        </p:nvGraphicFramePr>
        <p:xfrm>
          <a:off x="0" y="6477000"/>
          <a:ext cx="9144000" cy="332616"/>
        </p:xfrm>
        <a:graphic>
          <a:graphicData uri="http://schemas.openxmlformats.org/drawingml/2006/table">
            <a:tbl>
              <a:tblPr rtl="1" firstRow="1" bandRow="1">
                <a:tableStyleId>{0505E3EF-67EA-436B-97B2-0124C06EBD24}</a:tableStyleId>
              </a:tblPr>
              <a:tblGrid>
                <a:gridCol w="9144000"/>
              </a:tblGrid>
              <a:tr h="332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cs typeface="B Lotus" pitchFamily="2" charset="-78"/>
                        </a:rPr>
                        <a:t>                                        © EMCO Iran / </a:t>
                      </a:r>
                      <a:r>
                        <a:rPr lang="en-US" sz="1000" dirty="0" smtClean="0">
                          <a:cs typeface="B Lotus" pitchFamily="2" charset="-78"/>
                        </a:rPr>
                        <a:t>All Right</a:t>
                      </a:r>
                      <a:r>
                        <a:rPr lang="en-US" sz="1000" baseline="0" dirty="0" smtClean="0">
                          <a:cs typeface="B Lotus" pitchFamily="2" charset="-78"/>
                        </a:rPr>
                        <a:t>s Reserved                                                                                                                                                                                          2015</a:t>
                      </a:r>
                      <a:endParaRPr lang="en-US" sz="1000" dirty="0" smtClean="0">
                        <a:solidFill>
                          <a:schemeClr val="bg1"/>
                        </a:solidFill>
                        <a:cs typeface="B Lotus" pitchFamily="2" charset="-78"/>
                      </a:endParaRPr>
                    </a:p>
                  </a:txBody>
                  <a:tcPr>
                    <a:solidFill>
                      <a:schemeClr val="accent3">
                        <a:tint val="20000"/>
                      </a:schemeClr>
                    </a:solidFill>
                  </a:tcPr>
                </a:tc>
              </a:tr>
            </a:tbl>
          </a:graphicData>
        </a:graphic>
      </p:graphicFrame>
      <p:sp>
        <p:nvSpPr>
          <p:cNvPr id="11" name="TextBox 10"/>
          <p:cNvSpPr txBox="1"/>
          <p:nvPr/>
        </p:nvSpPr>
        <p:spPr>
          <a:xfrm>
            <a:off x="179512" y="260648"/>
            <a:ext cx="648072" cy="6368752"/>
          </a:xfrm>
          <a:prstGeom prst="rect">
            <a:avLst/>
          </a:prstGeom>
          <a:solidFill>
            <a:schemeClr val="bg1"/>
          </a:solidFill>
          <a:ln w="76200">
            <a:solidFill>
              <a:srgbClr val="2E7E49"/>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2050" name="Picture 2" descr="C:\Users\Noori\Desktop\emco-logo.jpg"/>
          <p:cNvPicPr>
            <a:picLocks noChangeAspect="1" noChangeArrowheads="1"/>
          </p:cNvPicPr>
          <p:nvPr/>
        </p:nvPicPr>
        <p:blipFill>
          <a:blip r:embed="rId2" cstate="print"/>
          <a:srcRect/>
          <a:stretch>
            <a:fillRect/>
          </a:stretch>
        </p:blipFill>
        <p:spPr bwMode="auto">
          <a:xfrm>
            <a:off x="273050" y="6019800"/>
            <a:ext cx="488950" cy="495625"/>
          </a:xfrm>
          <a:prstGeom prst="rect">
            <a:avLst/>
          </a:prstGeom>
          <a:noFill/>
        </p:spPr>
      </p:pic>
      <p:sp>
        <p:nvSpPr>
          <p:cNvPr id="8" name="TextBox 7"/>
          <p:cNvSpPr txBox="1"/>
          <p:nvPr/>
        </p:nvSpPr>
        <p:spPr>
          <a:xfrm>
            <a:off x="1143000" y="1121688"/>
            <a:ext cx="7620000" cy="5355312"/>
          </a:xfrm>
          <a:prstGeom prst="rect">
            <a:avLst/>
          </a:prstGeom>
          <a:noFill/>
        </p:spPr>
        <p:txBody>
          <a:bodyPr wrap="square" rtlCol="0">
            <a:spAutoFit/>
          </a:bodyPr>
          <a:lstStyle/>
          <a:p>
            <a:pPr algn="just"/>
            <a:r>
              <a:rPr lang="en-US" dirty="0" smtClean="0"/>
              <a:t>"EMCO Iran Consulting Engineers" was established in 1963 to provide engineering services in Iran. The EMCO Consulting Engineers due to the significant expertise of the founding members and the skilled personnel in various fields of engineering was able to take responsibility of studying, designing and supervision of a considerable number of development projects in the country. And recognized as one of the best Engineering firms in the country. By the year 1974 company was awarded "Golden Mercury International Award" in addition, numerous letters of appreciation and recommendations were received from various project owners.</a:t>
            </a:r>
          </a:p>
          <a:p>
            <a:pPr algn="just"/>
            <a:r>
              <a:rPr lang="en-US" dirty="0" smtClean="0"/>
              <a:t>In 1974,  the tender of the comprehensive plan of the greater </a:t>
            </a:r>
            <a:r>
              <a:rPr lang="en-US" dirty="0" err="1" smtClean="0"/>
              <a:t>Lavasanat</a:t>
            </a:r>
            <a:r>
              <a:rPr lang="en-US" dirty="0" smtClean="0"/>
              <a:t> was send out to the first six best engineering firms of Iran. EMCO Consulting Engineers presented the well taught plans which award it the contract. EMCO; after working on the project submitted the designs and documents plus extra comprehensive road plan; which was approved as the guide to the city development plan.</a:t>
            </a:r>
          </a:p>
          <a:p>
            <a:pPr algn="just"/>
            <a:r>
              <a:rPr lang="en-US" dirty="0" smtClean="0"/>
              <a:t>EMCO Consulting Engineers was one of the first companies specialized in city planning and design plus working with international consulting firms such as </a:t>
            </a:r>
            <a:r>
              <a:rPr lang="en-US" dirty="0" err="1" smtClean="0"/>
              <a:t>Doxiadis</a:t>
            </a:r>
            <a:r>
              <a:rPr lang="en-US" dirty="0" smtClean="0"/>
              <a:t> of Greece.</a:t>
            </a:r>
          </a:p>
          <a:p>
            <a:endParaRPr lang="en-US" dirty="0"/>
          </a:p>
        </p:txBody>
      </p:sp>
      <p:sp>
        <p:nvSpPr>
          <p:cNvPr id="9" name="TextBox 8"/>
          <p:cNvSpPr txBox="1"/>
          <p:nvPr/>
        </p:nvSpPr>
        <p:spPr>
          <a:xfrm>
            <a:off x="2514600" y="304800"/>
            <a:ext cx="4114800" cy="461665"/>
          </a:xfrm>
          <a:prstGeom prst="rect">
            <a:avLst/>
          </a:prstGeom>
          <a:noFill/>
        </p:spPr>
        <p:txBody>
          <a:bodyPr wrap="square" rtlCol="0">
            <a:spAutoFit/>
          </a:bodyPr>
          <a:lstStyle/>
          <a:p>
            <a:pPr algn="ctr"/>
            <a:r>
              <a:rPr lang="en-US" sz="2400" b="1" dirty="0" smtClean="0">
                <a:solidFill>
                  <a:srgbClr val="3A5836"/>
                </a:solidFill>
                <a:cs typeface="B Titr" pitchFamily="2" charset="-78"/>
              </a:rPr>
              <a:t>Introduction</a:t>
            </a:r>
            <a:endParaRPr lang="en-US" sz="2400" b="1" dirty="0">
              <a:solidFill>
                <a:srgbClr val="3A5836"/>
              </a:solidFill>
              <a:cs typeface="B Titr" pitchFamily="2" charset="-78"/>
            </a:endParaRPr>
          </a:p>
        </p:txBody>
      </p:sp>
    </p:spTree>
    <p:extLst>
      <p:ext uri="{BB962C8B-B14F-4D97-AF65-F5344CB8AC3E}">
        <p14:creationId xmlns:p14="http://schemas.microsoft.com/office/powerpoint/2010/main" xmlns="" val="1568475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43000" y="322719"/>
            <a:ext cx="7632848" cy="4524315"/>
          </a:xfrm>
          <a:prstGeom prst="rect">
            <a:avLst/>
          </a:prstGeom>
          <a:noFill/>
          <a:ln>
            <a:noFill/>
          </a:ln>
        </p:spPr>
        <p:txBody>
          <a:bodyPr wrap="square" rtlCol="1">
            <a:spAutoFit/>
          </a:bodyPr>
          <a:lstStyle/>
          <a:p>
            <a:pPr algn="just" rtl="1"/>
            <a:endParaRPr lang="fa-IR" sz="2400" dirty="0" smtClean="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p:txBody>
      </p:sp>
      <p:graphicFrame>
        <p:nvGraphicFramePr>
          <p:cNvPr id="12" name="Table 11"/>
          <p:cNvGraphicFramePr>
            <a:graphicFrameLocks noGrp="1"/>
          </p:cNvGraphicFramePr>
          <p:nvPr>
            <p:extLst>
              <p:ext uri="{D42A27DB-BD31-4B8C-83A1-F6EECF244321}">
                <p14:modId xmlns:p14="http://schemas.microsoft.com/office/powerpoint/2010/main" xmlns="" val="2420341044"/>
              </p:ext>
            </p:extLst>
          </p:nvPr>
        </p:nvGraphicFramePr>
        <p:xfrm>
          <a:off x="0" y="6477000"/>
          <a:ext cx="9144000" cy="332616"/>
        </p:xfrm>
        <a:graphic>
          <a:graphicData uri="http://schemas.openxmlformats.org/drawingml/2006/table">
            <a:tbl>
              <a:tblPr rtl="1" firstRow="1" bandRow="1">
                <a:tableStyleId>{0505E3EF-67EA-436B-97B2-0124C06EBD24}</a:tableStyleId>
              </a:tblPr>
              <a:tblGrid>
                <a:gridCol w="9144000"/>
              </a:tblGrid>
              <a:tr h="332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cs typeface="B Lotus" pitchFamily="2" charset="-78"/>
                        </a:rPr>
                        <a:t>                                        © EMCO Iran / </a:t>
                      </a:r>
                      <a:r>
                        <a:rPr lang="en-US" sz="1000" dirty="0" smtClean="0">
                          <a:cs typeface="B Lotus" pitchFamily="2" charset="-78"/>
                        </a:rPr>
                        <a:t>All Right</a:t>
                      </a:r>
                      <a:r>
                        <a:rPr lang="en-US" sz="1000" baseline="0" dirty="0" smtClean="0">
                          <a:cs typeface="B Lotus" pitchFamily="2" charset="-78"/>
                        </a:rPr>
                        <a:t>s Reserved                                                                                                                                                                                          2015</a:t>
                      </a:r>
                      <a:endParaRPr lang="en-US" sz="1000" dirty="0" smtClean="0">
                        <a:solidFill>
                          <a:schemeClr val="bg1"/>
                        </a:solidFill>
                        <a:cs typeface="B Lotus" pitchFamily="2" charset="-78"/>
                      </a:endParaRPr>
                    </a:p>
                  </a:txBody>
                  <a:tcPr>
                    <a:solidFill>
                      <a:schemeClr val="accent3">
                        <a:tint val="20000"/>
                      </a:schemeClr>
                    </a:solidFill>
                  </a:tcPr>
                </a:tc>
              </a:tr>
            </a:tbl>
          </a:graphicData>
        </a:graphic>
      </p:graphicFrame>
      <p:sp>
        <p:nvSpPr>
          <p:cNvPr id="11" name="TextBox 10"/>
          <p:cNvSpPr txBox="1"/>
          <p:nvPr/>
        </p:nvSpPr>
        <p:spPr>
          <a:xfrm>
            <a:off x="179512" y="260648"/>
            <a:ext cx="648072" cy="6368752"/>
          </a:xfrm>
          <a:prstGeom prst="rect">
            <a:avLst/>
          </a:prstGeom>
          <a:solidFill>
            <a:schemeClr val="bg1"/>
          </a:solidFill>
          <a:ln w="76200">
            <a:solidFill>
              <a:srgbClr val="2E7E49"/>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2050" name="Picture 2" descr="C:\Users\Noori\Desktop\emco-logo.jpg"/>
          <p:cNvPicPr>
            <a:picLocks noChangeAspect="1" noChangeArrowheads="1"/>
          </p:cNvPicPr>
          <p:nvPr/>
        </p:nvPicPr>
        <p:blipFill>
          <a:blip r:embed="rId2" cstate="print"/>
          <a:srcRect/>
          <a:stretch>
            <a:fillRect/>
          </a:stretch>
        </p:blipFill>
        <p:spPr bwMode="auto">
          <a:xfrm>
            <a:off x="273050" y="6019800"/>
            <a:ext cx="488950" cy="495625"/>
          </a:xfrm>
          <a:prstGeom prst="rect">
            <a:avLst/>
          </a:prstGeom>
          <a:noFill/>
        </p:spPr>
      </p:pic>
      <p:sp>
        <p:nvSpPr>
          <p:cNvPr id="8" name="TextBox 7"/>
          <p:cNvSpPr txBox="1"/>
          <p:nvPr/>
        </p:nvSpPr>
        <p:spPr>
          <a:xfrm>
            <a:off x="1143000" y="832277"/>
            <a:ext cx="7620000" cy="5339923"/>
          </a:xfrm>
          <a:prstGeom prst="rect">
            <a:avLst/>
          </a:prstGeom>
          <a:noFill/>
        </p:spPr>
        <p:txBody>
          <a:bodyPr wrap="square" rtlCol="0">
            <a:spAutoFit/>
          </a:bodyPr>
          <a:lstStyle/>
          <a:p>
            <a:pPr algn="just"/>
            <a:r>
              <a:rPr lang="en-US" sz="1900" dirty="0" smtClean="0"/>
              <a:t>Since the beginning of its activities EMCO Consulting Engineers has trained significant number of experts. Who at present are the top consultants in their fields in the country; this also shows the capacity and efficiency of our Consulting firm.</a:t>
            </a:r>
          </a:p>
          <a:p>
            <a:pPr algn="just"/>
            <a:r>
              <a:rPr lang="en-US" sz="1900" dirty="0" smtClean="0"/>
              <a:t>In year 1974, EMCO adjusted itself with the new regulation of Management and Planning Organization of Iran; hence, hired several professional engineers and also changed its name to EMCO Iran Consulting Engineers.</a:t>
            </a:r>
          </a:p>
          <a:p>
            <a:pPr algn="just"/>
            <a:r>
              <a:rPr lang="en-US" sz="1900" dirty="0" smtClean="0"/>
              <a:t>EMCO Iran Consulting Engineers Immediately after the new re-organization started to work in different fields and soon got its place among the Iran best engineering firms again. And this has been admitted by the several auditors of Management and Planning Organization of Iran.  </a:t>
            </a:r>
          </a:p>
          <a:p>
            <a:pPr algn="just"/>
            <a:r>
              <a:rPr lang="en-US" sz="1900" dirty="0" smtClean="0"/>
              <a:t>EMCO Iran specialized in Architectural projects, City Planning, Civil work, and Structural engineering. The company has more than one hundred (100) professional personnel working in the office of more than one thousand (1000m</a:t>
            </a:r>
            <a:r>
              <a:rPr lang="en-US" sz="1900" baseline="30000" dirty="0" smtClean="0"/>
              <a:t>2</a:t>
            </a:r>
            <a:r>
              <a:rPr lang="en-US" sz="1900" dirty="0" smtClean="0"/>
              <a:t>) square meter which is owned by the board of directors. EMCO also uses the best and the most up to date soft ware’s and computer hard ware’s which is essential to be in the competitive market.</a:t>
            </a:r>
          </a:p>
          <a:p>
            <a:endParaRPr lang="en-US" dirty="0"/>
          </a:p>
        </p:txBody>
      </p:sp>
    </p:spTree>
    <p:extLst>
      <p:ext uri="{BB962C8B-B14F-4D97-AF65-F5344CB8AC3E}">
        <p14:creationId xmlns:p14="http://schemas.microsoft.com/office/powerpoint/2010/main" xmlns="" val="1568475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43000" y="322719"/>
            <a:ext cx="7632848" cy="4524315"/>
          </a:xfrm>
          <a:prstGeom prst="rect">
            <a:avLst/>
          </a:prstGeom>
          <a:noFill/>
          <a:ln>
            <a:noFill/>
          </a:ln>
        </p:spPr>
        <p:txBody>
          <a:bodyPr wrap="square" rtlCol="1">
            <a:spAutoFit/>
          </a:bodyPr>
          <a:lstStyle/>
          <a:p>
            <a:pPr algn="just" rtl="1"/>
            <a:endParaRPr lang="fa-IR" sz="2400" dirty="0" smtClean="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p:txBody>
      </p:sp>
      <p:graphicFrame>
        <p:nvGraphicFramePr>
          <p:cNvPr id="12" name="Table 11"/>
          <p:cNvGraphicFramePr>
            <a:graphicFrameLocks noGrp="1"/>
          </p:cNvGraphicFramePr>
          <p:nvPr>
            <p:extLst>
              <p:ext uri="{D42A27DB-BD31-4B8C-83A1-F6EECF244321}">
                <p14:modId xmlns:p14="http://schemas.microsoft.com/office/powerpoint/2010/main" xmlns="" val="2420341044"/>
              </p:ext>
            </p:extLst>
          </p:nvPr>
        </p:nvGraphicFramePr>
        <p:xfrm>
          <a:off x="0" y="6477000"/>
          <a:ext cx="9144000" cy="332616"/>
        </p:xfrm>
        <a:graphic>
          <a:graphicData uri="http://schemas.openxmlformats.org/drawingml/2006/table">
            <a:tbl>
              <a:tblPr rtl="1" firstRow="1" bandRow="1">
                <a:tableStyleId>{0505E3EF-67EA-436B-97B2-0124C06EBD24}</a:tableStyleId>
              </a:tblPr>
              <a:tblGrid>
                <a:gridCol w="9144000"/>
              </a:tblGrid>
              <a:tr h="332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cs typeface="B Lotus" pitchFamily="2" charset="-78"/>
                        </a:rPr>
                        <a:t>                                     © EMCO Iran / </a:t>
                      </a:r>
                      <a:r>
                        <a:rPr lang="en-US" sz="1000" dirty="0" smtClean="0">
                          <a:cs typeface="B Lotus" pitchFamily="2" charset="-78"/>
                        </a:rPr>
                        <a:t>All Right</a:t>
                      </a:r>
                      <a:r>
                        <a:rPr lang="en-US" sz="1000" baseline="0" dirty="0" smtClean="0">
                          <a:cs typeface="B Lotus" pitchFamily="2" charset="-78"/>
                        </a:rPr>
                        <a:t>s Reserved                                                                                                                                                                                          2015</a:t>
                      </a:r>
                      <a:endParaRPr lang="en-US" sz="1000" dirty="0" smtClean="0">
                        <a:solidFill>
                          <a:schemeClr val="bg1"/>
                        </a:solidFill>
                        <a:cs typeface="B Lotus" pitchFamily="2" charset="-78"/>
                      </a:endParaRPr>
                    </a:p>
                  </a:txBody>
                  <a:tcPr>
                    <a:solidFill>
                      <a:schemeClr val="accent3">
                        <a:tint val="20000"/>
                      </a:schemeClr>
                    </a:solidFill>
                  </a:tcPr>
                </a:tc>
              </a:tr>
            </a:tbl>
          </a:graphicData>
        </a:graphic>
      </p:graphicFrame>
      <p:sp>
        <p:nvSpPr>
          <p:cNvPr id="11" name="TextBox 10"/>
          <p:cNvSpPr txBox="1"/>
          <p:nvPr/>
        </p:nvSpPr>
        <p:spPr>
          <a:xfrm>
            <a:off x="179512" y="260648"/>
            <a:ext cx="648072" cy="6368752"/>
          </a:xfrm>
          <a:prstGeom prst="rect">
            <a:avLst/>
          </a:prstGeom>
          <a:solidFill>
            <a:schemeClr val="bg1"/>
          </a:solidFill>
          <a:ln w="76200">
            <a:solidFill>
              <a:srgbClr val="2E7E49"/>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2050" name="Picture 2" descr="C:\Users\Noori\Desktop\emco-logo.jpg"/>
          <p:cNvPicPr>
            <a:picLocks noChangeAspect="1" noChangeArrowheads="1"/>
          </p:cNvPicPr>
          <p:nvPr/>
        </p:nvPicPr>
        <p:blipFill>
          <a:blip r:embed="rId2" cstate="print"/>
          <a:srcRect/>
          <a:stretch>
            <a:fillRect/>
          </a:stretch>
        </p:blipFill>
        <p:spPr bwMode="auto">
          <a:xfrm>
            <a:off x="273050" y="6019800"/>
            <a:ext cx="488950" cy="495625"/>
          </a:xfrm>
          <a:prstGeom prst="rect">
            <a:avLst/>
          </a:prstGeom>
          <a:noFill/>
        </p:spPr>
      </p:pic>
      <p:sp>
        <p:nvSpPr>
          <p:cNvPr id="8" name="TextBox 7"/>
          <p:cNvSpPr txBox="1"/>
          <p:nvPr/>
        </p:nvSpPr>
        <p:spPr>
          <a:xfrm>
            <a:off x="1066800" y="676156"/>
            <a:ext cx="7620000" cy="5724644"/>
          </a:xfrm>
          <a:prstGeom prst="rect">
            <a:avLst/>
          </a:prstGeom>
          <a:noFill/>
        </p:spPr>
        <p:txBody>
          <a:bodyPr wrap="square" rtlCol="0">
            <a:spAutoFit/>
          </a:bodyPr>
          <a:lstStyle/>
          <a:p>
            <a:pPr algn="just"/>
            <a:r>
              <a:rPr lang="en-US" sz="2000" dirty="0" smtClean="0"/>
              <a:t>In recent years, based on the needs of our country in the tourism sector, the company launched "Department of Tourism" to implement several years’ experiences. EMCO Iran’s tourism department duties are:</a:t>
            </a:r>
          </a:p>
          <a:p>
            <a:pPr algn="just"/>
            <a:endParaRPr lang="en-US" sz="2000" dirty="0" smtClean="0"/>
          </a:p>
          <a:p>
            <a:pPr lvl="0" algn="just">
              <a:buFont typeface="Wingdings" pitchFamily="2" charset="2"/>
              <a:buChar char="§"/>
            </a:pPr>
            <a:r>
              <a:rPr lang="en-US" sz="2000" dirty="0" smtClean="0"/>
              <a:t>    Providing expert advice to investors and decision-makers related to tourism industry </a:t>
            </a:r>
            <a:endParaRPr lang="en-US" sz="800" dirty="0" smtClean="0"/>
          </a:p>
          <a:p>
            <a:pPr lvl="0" algn="just">
              <a:buFont typeface="Wingdings" pitchFamily="2" charset="2"/>
              <a:buChar char="§"/>
            </a:pPr>
            <a:r>
              <a:rPr lang="en-US" sz="2000" dirty="0" smtClean="0"/>
              <a:t>    Attracting new and innovative ideas in the field of tourism and return them into executive projects</a:t>
            </a:r>
            <a:endParaRPr lang="en-US" sz="800" dirty="0" smtClean="0"/>
          </a:p>
          <a:p>
            <a:pPr lvl="0" algn="just">
              <a:buFont typeface="Wingdings" pitchFamily="2" charset="2"/>
              <a:buChar char="§"/>
            </a:pPr>
            <a:r>
              <a:rPr lang="en-US" sz="2000" dirty="0" smtClean="0"/>
              <a:t>    Strategic and operational tourism planning at the national, regional and local scales</a:t>
            </a:r>
            <a:endParaRPr lang="en-US" sz="800" dirty="0" smtClean="0"/>
          </a:p>
          <a:p>
            <a:pPr lvl="0" algn="just">
              <a:buFont typeface="Wingdings" pitchFamily="2" charset="2"/>
              <a:buChar char="§"/>
            </a:pPr>
            <a:r>
              <a:rPr lang="en-US" sz="2000" dirty="0" smtClean="0"/>
              <a:t>    Identifying opportunities and prepare investment packages for types of tourist services</a:t>
            </a:r>
            <a:endParaRPr lang="en-US" sz="800" dirty="0" smtClean="0"/>
          </a:p>
          <a:p>
            <a:pPr lvl="0" algn="just">
              <a:buFont typeface="Wingdings" pitchFamily="2" charset="2"/>
              <a:buChar char="§"/>
            </a:pPr>
            <a:r>
              <a:rPr lang="en-US" sz="2000" dirty="0" smtClean="0"/>
              <a:t>    Designing and implementation of residential, recreational, service and tourism complexes</a:t>
            </a:r>
            <a:endParaRPr lang="en-US" sz="800" dirty="0" smtClean="0"/>
          </a:p>
          <a:p>
            <a:pPr lvl="0" algn="just">
              <a:buFont typeface="Wingdings" pitchFamily="2" charset="2"/>
              <a:buChar char="§"/>
            </a:pPr>
            <a:r>
              <a:rPr lang="en-US" sz="2000" dirty="0" smtClean="0"/>
              <a:t>    Creating international communication for active internal firms in the field of tourism</a:t>
            </a:r>
            <a:endParaRPr lang="en-US" sz="800" dirty="0" smtClean="0"/>
          </a:p>
          <a:p>
            <a:pPr lvl="0" algn="just">
              <a:buFont typeface="Wingdings" pitchFamily="2" charset="2"/>
              <a:buChar char="§"/>
            </a:pPr>
            <a:r>
              <a:rPr lang="en-US" sz="2000" dirty="0" smtClean="0"/>
              <a:t>    Cooperation in the above fields with international partners</a:t>
            </a:r>
          </a:p>
          <a:p>
            <a:endParaRPr lang="en-US" dirty="0"/>
          </a:p>
        </p:txBody>
      </p:sp>
    </p:spTree>
    <p:extLst>
      <p:ext uri="{BB962C8B-B14F-4D97-AF65-F5344CB8AC3E}">
        <p14:creationId xmlns:p14="http://schemas.microsoft.com/office/powerpoint/2010/main" xmlns="" val="1568475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43000" y="322719"/>
            <a:ext cx="7632848" cy="4524315"/>
          </a:xfrm>
          <a:prstGeom prst="rect">
            <a:avLst/>
          </a:prstGeom>
          <a:noFill/>
          <a:ln>
            <a:noFill/>
          </a:ln>
        </p:spPr>
        <p:txBody>
          <a:bodyPr wrap="square" rtlCol="1">
            <a:spAutoFit/>
          </a:bodyPr>
          <a:lstStyle/>
          <a:p>
            <a:pPr algn="just" rtl="1"/>
            <a:endParaRPr lang="fa-IR" sz="2400" dirty="0" smtClean="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p:txBody>
      </p:sp>
      <p:graphicFrame>
        <p:nvGraphicFramePr>
          <p:cNvPr id="12" name="Table 11"/>
          <p:cNvGraphicFramePr>
            <a:graphicFrameLocks noGrp="1"/>
          </p:cNvGraphicFramePr>
          <p:nvPr>
            <p:extLst>
              <p:ext uri="{D42A27DB-BD31-4B8C-83A1-F6EECF244321}">
                <p14:modId xmlns:p14="http://schemas.microsoft.com/office/powerpoint/2010/main" xmlns="" val="2420341044"/>
              </p:ext>
            </p:extLst>
          </p:nvPr>
        </p:nvGraphicFramePr>
        <p:xfrm>
          <a:off x="0" y="6477000"/>
          <a:ext cx="9144000" cy="332616"/>
        </p:xfrm>
        <a:graphic>
          <a:graphicData uri="http://schemas.openxmlformats.org/drawingml/2006/table">
            <a:tbl>
              <a:tblPr rtl="1" firstRow="1" bandRow="1">
                <a:tableStyleId>{0505E3EF-67EA-436B-97B2-0124C06EBD24}</a:tableStyleId>
              </a:tblPr>
              <a:tblGrid>
                <a:gridCol w="9144000"/>
              </a:tblGrid>
              <a:tr h="332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cs typeface="B Lotus" pitchFamily="2" charset="-78"/>
                        </a:rPr>
                        <a:t>                                       © EMCO Iran / </a:t>
                      </a:r>
                      <a:r>
                        <a:rPr lang="en-US" sz="1000" dirty="0" smtClean="0">
                          <a:cs typeface="B Lotus" pitchFamily="2" charset="-78"/>
                        </a:rPr>
                        <a:t>All Right</a:t>
                      </a:r>
                      <a:r>
                        <a:rPr lang="en-US" sz="1000" baseline="0" dirty="0" smtClean="0">
                          <a:cs typeface="B Lotus" pitchFamily="2" charset="-78"/>
                        </a:rPr>
                        <a:t>s Reserved                                                                                                                                                                                          2015</a:t>
                      </a:r>
                      <a:endParaRPr lang="en-US" sz="1000" dirty="0" smtClean="0">
                        <a:solidFill>
                          <a:schemeClr val="bg1"/>
                        </a:solidFill>
                        <a:cs typeface="B Lotus" pitchFamily="2" charset="-78"/>
                      </a:endParaRPr>
                    </a:p>
                  </a:txBody>
                  <a:tcPr>
                    <a:solidFill>
                      <a:schemeClr val="accent3">
                        <a:tint val="20000"/>
                      </a:schemeClr>
                    </a:solidFill>
                  </a:tcPr>
                </a:tc>
              </a:tr>
            </a:tbl>
          </a:graphicData>
        </a:graphic>
      </p:graphicFrame>
      <p:sp>
        <p:nvSpPr>
          <p:cNvPr id="11" name="TextBox 10"/>
          <p:cNvSpPr txBox="1"/>
          <p:nvPr/>
        </p:nvSpPr>
        <p:spPr>
          <a:xfrm>
            <a:off x="179512" y="260648"/>
            <a:ext cx="648072" cy="6368752"/>
          </a:xfrm>
          <a:prstGeom prst="rect">
            <a:avLst/>
          </a:prstGeom>
          <a:solidFill>
            <a:schemeClr val="bg1"/>
          </a:solidFill>
          <a:ln w="76200">
            <a:solidFill>
              <a:srgbClr val="2E7E49"/>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2050" name="Picture 2" descr="C:\Users\Noori\Desktop\emco-logo.jpg"/>
          <p:cNvPicPr>
            <a:picLocks noChangeAspect="1" noChangeArrowheads="1"/>
          </p:cNvPicPr>
          <p:nvPr/>
        </p:nvPicPr>
        <p:blipFill>
          <a:blip r:embed="rId2" cstate="print"/>
          <a:srcRect/>
          <a:stretch>
            <a:fillRect/>
          </a:stretch>
        </p:blipFill>
        <p:spPr bwMode="auto">
          <a:xfrm>
            <a:off x="273050" y="6019800"/>
            <a:ext cx="488950" cy="495625"/>
          </a:xfrm>
          <a:prstGeom prst="rect">
            <a:avLst/>
          </a:prstGeom>
          <a:noFill/>
        </p:spPr>
      </p:pic>
      <p:sp>
        <p:nvSpPr>
          <p:cNvPr id="8" name="TextBox 7"/>
          <p:cNvSpPr txBox="1"/>
          <p:nvPr/>
        </p:nvSpPr>
        <p:spPr>
          <a:xfrm>
            <a:off x="1143000" y="838200"/>
            <a:ext cx="7620000" cy="5170646"/>
          </a:xfrm>
          <a:prstGeom prst="rect">
            <a:avLst/>
          </a:prstGeom>
          <a:noFill/>
        </p:spPr>
        <p:txBody>
          <a:bodyPr wrap="square" rtlCol="0">
            <a:spAutoFit/>
          </a:bodyPr>
          <a:lstStyle/>
          <a:p>
            <a:r>
              <a:rPr lang="en-US" sz="2400" b="1" dirty="0" smtClean="0"/>
              <a:t>Some of the projects:</a:t>
            </a:r>
          </a:p>
          <a:p>
            <a:pPr lvl="0"/>
            <a:endParaRPr lang="en-US" dirty="0" smtClean="0"/>
          </a:p>
          <a:p>
            <a:pPr lvl="0" algn="just">
              <a:lnSpc>
                <a:spcPct val="150000"/>
              </a:lnSpc>
              <a:buFont typeface="Wingdings" pitchFamily="2" charset="2"/>
              <a:buChar char="§"/>
            </a:pPr>
            <a:r>
              <a:rPr lang="en-US" dirty="0" smtClean="0"/>
              <a:t>    </a:t>
            </a:r>
            <a:r>
              <a:rPr lang="en-US" sz="2000" dirty="0" smtClean="0"/>
              <a:t>Tourism Master Plan for Coastal Areas of Caspian Sea (1966) </a:t>
            </a:r>
          </a:p>
          <a:p>
            <a:pPr lvl="0" algn="just">
              <a:lnSpc>
                <a:spcPct val="150000"/>
              </a:lnSpc>
              <a:buFont typeface="Wingdings" pitchFamily="2" charset="2"/>
              <a:buChar char="§"/>
            </a:pPr>
            <a:r>
              <a:rPr lang="en-US" sz="2000" dirty="0" smtClean="0"/>
              <a:t>    Tourism Complex Design in </a:t>
            </a:r>
            <a:r>
              <a:rPr lang="en-US" sz="2000" dirty="0" err="1" smtClean="0"/>
              <a:t>Langarud</a:t>
            </a:r>
            <a:r>
              <a:rPr lang="en-US" sz="2000" dirty="0" smtClean="0"/>
              <a:t>, </a:t>
            </a:r>
            <a:r>
              <a:rPr lang="en-US" sz="2000" dirty="0" err="1" smtClean="0"/>
              <a:t>Chamkhaleh</a:t>
            </a:r>
            <a:r>
              <a:rPr lang="en-US" sz="2000" dirty="0" smtClean="0"/>
              <a:t> district (1972)</a:t>
            </a:r>
          </a:p>
          <a:p>
            <a:pPr lvl="0" algn="just">
              <a:lnSpc>
                <a:spcPct val="150000"/>
              </a:lnSpc>
              <a:buFont typeface="Wingdings" pitchFamily="2" charset="2"/>
              <a:buChar char="§"/>
            </a:pPr>
            <a:r>
              <a:rPr lang="en-US" sz="2000" dirty="0" smtClean="0"/>
              <a:t>    Tourism Planning and organizing the Si-</a:t>
            </a:r>
            <a:r>
              <a:rPr lang="en-US" sz="2000" dirty="0" err="1" smtClean="0"/>
              <a:t>Sangan</a:t>
            </a:r>
            <a:r>
              <a:rPr lang="en-US" sz="2000" dirty="0" smtClean="0"/>
              <a:t> Forest Park (1973)  </a:t>
            </a:r>
          </a:p>
          <a:p>
            <a:pPr lvl="0" algn="just">
              <a:lnSpc>
                <a:spcPct val="150000"/>
              </a:lnSpc>
              <a:buFont typeface="Wingdings" pitchFamily="2" charset="2"/>
              <a:buChar char="§"/>
            </a:pPr>
            <a:r>
              <a:rPr lang="en-US" sz="2000" dirty="0" smtClean="0"/>
              <a:t>    Tourism Master Plan for </a:t>
            </a:r>
            <a:r>
              <a:rPr lang="en-US" sz="2000" dirty="0" err="1" smtClean="0"/>
              <a:t>Farahnaz</a:t>
            </a:r>
            <a:r>
              <a:rPr lang="en-US" sz="2000" dirty="0" smtClean="0"/>
              <a:t> recreational City (1975)   </a:t>
            </a:r>
          </a:p>
          <a:p>
            <a:pPr lvl="0" algn="just">
              <a:lnSpc>
                <a:spcPct val="150000"/>
              </a:lnSpc>
              <a:buFont typeface="Wingdings" pitchFamily="2" charset="2"/>
              <a:buChar char="§"/>
            </a:pPr>
            <a:r>
              <a:rPr lang="en-US" sz="2000" dirty="0" smtClean="0"/>
              <a:t>    Design a tourist camp in west of </a:t>
            </a:r>
            <a:r>
              <a:rPr lang="en-US" sz="2000" dirty="0" err="1" smtClean="0"/>
              <a:t>Anzali</a:t>
            </a:r>
            <a:r>
              <a:rPr lang="en-US" sz="2000" dirty="0" smtClean="0"/>
              <a:t> (1974)  </a:t>
            </a:r>
          </a:p>
          <a:p>
            <a:pPr lvl="0" algn="just">
              <a:lnSpc>
                <a:spcPct val="150000"/>
              </a:lnSpc>
              <a:buFont typeface="Wingdings" pitchFamily="2" charset="2"/>
              <a:buChar char="§"/>
            </a:pPr>
            <a:r>
              <a:rPr lang="en-US" sz="2000" dirty="0" smtClean="0"/>
              <a:t>    Designing of the Tourism and Recreational area for </a:t>
            </a:r>
            <a:r>
              <a:rPr lang="en-US" sz="2000" dirty="0" err="1" smtClean="0"/>
              <a:t>Chitgar</a:t>
            </a:r>
            <a:r>
              <a:rPr lang="en-US" sz="2000" dirty="0" smtClean="0"/>
              <a:t> Lake Complex in Tehran (2012) (The chosen project by IPMA in 2014)</a:t>
            </a:r>
          </a:p>
          <a:p>
            <a:pPr lvl="0" algn="just">
              <a:lnSpc>
                <a:spcPct val="150000"/>
              </a:lnSpc>
              <a:buFont typeface="Wingdings" pitchFamily="2" charset="2"/>
              <a:buChar char="§"/>
            </a:pPr>
            <a:r>
              <a:rPr lang="en-US" sz="2000" dirty="0" smtClean="0"/>
              <a:t>    Planning, Design and Supervision of the </a:t>
            </a:r>
            <a:r>
              <a:rPr lang="en-US" sz="2000" dirty="0" err="1" smtClean="0"/>
              <a:t>Ekbatan</a:t>
            </a:r>
            <a:r>
              <a:rPr lang="en-US" sz="2000" dirty="0" smtClean="0"/>
              <a:t> recreational complex and mega Mall in Tehran (2012)  </a:t>
            </a:r>
          </a:p>
          <a:p>
            <a:endParaRPr lang="en-US" dirty="0"/>
          </a:p>
        </p:txBody>
      </p:sp>
    </p:spTree>
    <p:extLst>
      <p:ext uri="{BB962C8B-B14F-4D97-AF65-F5344CB8AC3E}">
        <p14:creationId xmlns:p14="http://schemas.microsoft.com/office/powerpoint/2010/main" xmlns="" val="1568475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502</TotalTime>
  <Words>517</Words>
  <Application>Microsoft Office PowerPoint</Application>
  <PresentationFormat>On-screen Show (4:3)</PresentationFormat>
  <Paragraphs>173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PARANDCO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Noori</dc:creator>
  <cp:lastModifiedBy>Noori</cp:lastModifiedBy>
  <cp:revision>70</cp:revision>
  <dcterms:created xsi:type="dcterms:W3CDTF">2015-11-02T06:44:03Z</dcterms:created>
  <dcterms:modified xsi:type="dcterms:W3CDTF">2015-12-20T05:58:00Z</dcterms:modified>
</cp:coreProperties>
</file>